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11" r:id="rId2"/>
    <p:sldId id="327" r:id="rId3"/>
    <p:sldId id="316" r:id="rId4"/>
    <p:sldId id="312" r:id="rId5"/>
    <p:sldId id="324" r:id="rId6"/>
    <p:sldId id="329" r:id="rId7"/>
  </p:sldIdLst>
  <p:sldSz cx="15544800" cy="10058400"/>
  <p:notesSz cx="9385300" cy="14871700"/>
  <p:defaultTextStyle>
    <a:defPPr>
      <a:defRPr lang="en-US"/>
    </a:defPPr>
    <a:lvl1pPr marL="0" algn="l" defTabSz="122887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38" algn="l" defTabSz="122887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876" algn="l" defTabSz="122887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312" algn="l" defTabSz="122887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750" algn="l" defTabSz="122887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188" algn="l" defTabSz="122887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626" algn="l" defTabSz="122887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062" algn="l" defTabSz="122887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500" algn="l" defTabSz="1228876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B9BD5"/>
    <a:srgbClr val="41719C"/>
    <a:srgbClr val="C5E0B4"/>
    <a:srgbClr val="3B3838"/>
    <a:srgbClr val="000000"/>
    <a:srgbClr val="BDD7EE"/>
    <a:srgbClr val="FF99FF"/>
    <a:srgbClr val="FF66FF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32" y="-13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408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4E24C6-D824-449E-BB1D-869FE44111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7371" cy="745881"/>
          </a:xfrm>
          <a:prstGeom prst="rect">
            <a:avLst/>
          </a:prstGeom>
        </p:spPr>
        <p:txBody>
          <a:bodyPr vert="horz" lIns="112778" tIns="56388" rIns="112778" bIns="56388" rtlCol="0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496975-B169-4876-816A-01ADF960A0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15894" y="0"/>
            <a:ext cx="4067371" cy="745881"/>
          </a:xfrm>
          <a:prstGeom prst="rect">
            <a:avLst/>
          </a:prstGeom>
        </p:spPr>
        <p:txBody>
          <a:bodyPr vert="horz" lIns="112778" tIns="56388" rIns="112778" bIns="56388" rtlCol="0"/>
          <a:lstStyle>
            <a:lvl1pPr algn="r">
              <a:defRPr sz="1500"/>
            </a:lvl1pPr>
          </a:lstStyle>
          <a:p>
            <a:fld id="{F4E278B2-57EB-41E3-AF7E-BA1D645A0BF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9957A-93DC-46D6-BD2B-98425F9135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4125822"/>
            <a:ext cx="4067371" cy="745881"/>
          </a:xfrm>
          <a:prstGeom prst="rect">
            <a:avLst/>
          </a:prstGeom>
        </p:spPr>
        <p:txBody>
          <a:bodyPr vert="horz" lIns="112778" tIns="56388" rIns="112778" bIns="56388" rtlCol="0" anchor="b"/>
          <a:lstStyle>
            <a:lvl1pPr algn="l">
              <a:defRPr sz="15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CE05A-FB20-4189-8F1F-9C46D18F00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15894" y="14125822"/>
            <a:ext cx="4067371" cy="745881"/>
          </a:xfrm>
          <a:prstGeom prst="rect">
            <a:avLst/>
          </a:prstGeom>
        </p:spPr>
        <p:txBody>
          <a:bodyPr vert="horz" lIns="112778" tIns="56388" rIns="112778" bIns="56388" rtlCol="0" anchor="b"/>
          <a:lstStyle>
            <a:lvl1pPr algn="r">
              <a:defRPr sz="1500"/>
            </a:lvl1pPr>
          </a:lstStyle>
          <a:p>
            <a:fld id="{B6F03D94-16DD-4A0C-B69E-EBF763E2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48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4066963" cy="746168"/>
          </a:xfrm>
          <a:prstGeom prst="rect">
            <a:avLst/>
          </a:prstGeom>
        </p:spPr>
        <p:txBody>
          <a:bodyPr vert="horz" lIns="138544" tIns="69272" rIns="138544" bIns="69272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6167" y="4"/>
            <a:ext cx="4066963" cy="746168"/>
          </a:xfrm>
          <a:prstGeom prst="rect">
            <a:avLst/>
          </a:prstGeom>
        </p:spPr>
        <p:txBody>
          <a:bodyPr vert="horz" lIns="138544" tIns="69272" rIns="138544" bIns="69272" rtlCol="0"/>
          <a:lstStyle>
            <a:lvl1pPr algn="r">
              <a:defRPr sz="1800"/>
            </a:lvl1pPr>
          </a:lstStyle>
          <a:p>
            <a:fld id="{89873A4C-6345-42D8-B6B5-3410B1B34F6B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858963"/>
            <a:ext cx="7753350" cy="5018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544" tIns="69272" rIns="138544" bIns="692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530" y="7157008"/>
            <a:ext cx="7508240" cy="5855732"/>
          </a:xfrm>
          <a:prstGeom prst="rect">
            <a:avLst/>
          </a:prstGeom>
        </p:spPr>
        <p:txBody>
          <a:bodyPr vert="horz" lIns="138544" tIns="69272" rIns="138544" bIns="692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4125538"/>
            <a:ext cx="4066963" cy="746168"/>
          </a:xfrm>
          <a:prstGeom prst="rect">
            <a:avLst/>
          </a:prstGeom>
        </p:spPr>
        <p:txBody>
          <a:bodyPr vert="horz" lIns="138544" tIns="69272" rIns="138544" bIns="69272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6167" y="14125538"/>
            <a:ext cx="4066963" cy="746168"/>
          </a:xfrm>
          <a:prstGeom prst="rect">
            <a:avLst/>
          </a:prstGeom>
        </p:spPr>
        <p:txBody>
          <a:bodyPr vert="horz" lIns="138544" tIns="69272" rIns="138544" bIns="69272" rtlCol="0" anchor="b"/>
          <a:lstStyle>
            <a:lvl1pPr algn="r">
              <a:defRPr sz="1800"/>
            </a:lvl1pPr>
          </a:lstStyle>
          <a:p>
            <a:fld id="{4CFE7947-3E20-48E9-B1AD-C674EB1FC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6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3A3-F5F0-4870-9D4A-E248F5713227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D0C-A296-44E6-AFF3-946278CB9C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3A3-F5F0-4870-9D4A-E248F5713227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D0C-A296-44E6-AFF3-946278CB9C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7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3A3-F5F0-4870-9D4A-E248F5713227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D0C-A296-44E6-AFF3-946278CB9C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3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3A3-F5F0-4870-9D4A-E248F5713227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D0C-A296-44E6-AFF3-946278CB9C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17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489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3A3-F5F0-4870-9D4A-E248F5713227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D0C-A296-44E6-AFF3-946278CB9C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4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3A3-F5F0-4870-9D4A-E248F5713227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D0C-A296-44E6-AFF3-946278CB9C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9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3A3-F5F0-4870-9D4A-E248F5713227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D0C-A296-44E6-AFF3-946278CB9C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2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3A3-F5F0-4870-9D4A-E248F5713227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D0C-A296-44E6-AFF3-946278CB9C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6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3A3-F5F0-4870-9D4A-E248F5713227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D0C-A296-44E6-AFF3-946278CB9C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6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3A3-F5F0-4870-9D4A-E248F5713227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D0C-A296-44E6-AFF3-946278CB9C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2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3A3-F5F0-4870-9D4A-E248F5713227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FD0C-A296-44E6-AFF3-946278CB9C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6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533A3-F5F0-4870-9D4A-E248F5713227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FD0C-A296-44E6-AFF3-946278CB9C3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90144" y="119390"/>
            <a:ext cx="738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baseline="0" dirty="0">
                <a:solidFill>
                  <a:schemeClr val="bg1">
                    <a:lumMod val="65000"/>
                  </a:schemeClr>
                </a:solidFill>
              </a:rPr>
              <a:t>PACTT Learning Center </a:t>
            </a:r>
            <a:r>
              <a:rPr lang="en-US" sz="1400" b="1" i="1" baseline="0" dirty="0">
                <a:solidFill>
                  <a:schemeClr val="tx1"/>
                </a:solidFill>
              </a:rPr>
              <a:t>Community Meeting 11.19.2024</a:t>
            </a:r>
            <a:endParaRPr lang="en-US" sz="1400" i="1" dirty="0"/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B3B3522E-8542-41C3-8D60-73661069029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4301" y="119390"/>
            <a:ext cx="569343" cy="569343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306566BC-841A-4DCB-A8FD-DCA4BD8C406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9841" y="89968"/>
            <a:ext cx="1883969" cy="7455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A2DCDC-6C7C-4167-84ED-8F2143127423}"/>
              </a:ext>
            </a:extLst>
          </p:cNvPr>
          <p:cNvSpPr/>
          <p:nvPr userDrawn="1"/>
        </p:nvSpPr>
        <p:spPr>
          <a:xfrm>
            <a:off x="13915176" y="119390"/>
            <a:ext cx="64863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4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4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5540913" cy="1005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102" y="3794257"/>
            <a:ext cx="4430268" cy="26823"/>
          </a:xfrm>
          <a:custGeom>
            <a:avLst/>
            <a:gdLst>
              <a:gd name="connsiteX0" fmla="*/ 0 w 4430268"/>
              <a:gd name="connsiteY0" fmla="*/ 0 h 26823"/>
              <a:gd name="connsiteX1" fmla="*/ 721501 w 4430268"/>
              <a:gd name="connsiteY1" fmla="*/ 0 h 26823"/>
              <a:gd name="connsiteX2" fmla="*/ 1265791 w 4430268"/>
              <a:gd name="connsiteY2" fmla="*/ 0 h 26823"/>
              <a:gd name="connsiteX3" fmla="*/ 1942989 w 4430268"/>
              <a:gd name="connsiteY3" fmla="*/ 0 h 26823"/>
              <a:gd name="connsiteX4" fmla="*/ 2531582 w 4430268"/>
              <a:gd name="connsiteY4" fmla="*/ 0 h 26823"/>
              <a:gd name="connsiteX5" fmla="*/ 3253083 w 4430268"/>
              <a:gd name="connsiteY5" fmla="*/ 0 h 26823"/>
              <a:gd name="connsiteX6" fmla="*/ 3797373 w 4430268"/>
              <a:gd name="connsiteY6" fmla="*/ 0 h 26823"/>
              <a:gd name="connsiteX7" fmla="*/ 4430268 w 4430268"/>
              <a:gd name="connsiteY7" fmla="*/ 0 h 26823"/>
              <a:gd name="connsiteX8" fmla="*/ 4430268 w 4430268"/>
              <a:gd name="connsiteY8" fmla="*/ 26823 h 26823"/>
              <a:gd name="connsiteX9" fmla="*/ 3797373 w 4430268"/>
              <a:gd name="connsiteY9" fmla="*/ 26823 h 26823"/>
              <a:gd name="connsiteX10" fmla="*/ 3164477 w 4430268"/>
              <a:gd name="connsiteY10" fmla="*/ 26823 h 26823"/>
              <a:gd name="connsiteX11" fmla="*/ 2575884 w 4430268"/>
              <a:gd name="connsiteY11" fmla="*/ 26823 h 26823"/>
              <a:gd name="connsiteX12" fmla="*/ 2075897 w 4430268"/>
              <a:gd name="connsiteY12" fmla="*/ 26823 h 26823"/>
              <a:gd name="connsiteX13" fmla="*/ 1531607 w 4430268"/>
              <a:gd name="connsiteY13" fmla="*/ 26823 h 26823"/>
              <a:gd name="connsiteX14" fmla="*/ 898712 w 4430268"/>
              <a:gd name="connsiteY14" fmla="*/ 26823 h 26823"/>
              <a:gd name="connsiteX15" fmla="*/ 0 w 4430268"/>
              <a:gd name="connsiteY15" fmla="*/ 26823 h 26823"/>
              <a:gd name="connsiteX16" fmla="*/ 0 w 4430268"/>
              <a:gd name="connsiteY16" fmla="*/ 0 h 2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30268" h="26823" fill="none" extrusionOk="0">
                <a:moveTo>
                  <a:pt x="0" y="0"/>
                </a:moveTo>
                <a:cubicBezTo>
                  <a:pt x="262809" y="-149"/>
                  <a:pt x="471360" y="17055"/>
                  <a:pt x="721501" y="0"/>
                </a:cubicBezTo>
                <a:cubicBezTo>
                  <a:pt x="971642" y="-17055"/>
                  <a:pt x="1059988" y="15095"/>
                  <a:pt x="1265791" y="0"/>
                </a:cubicBezTo>
                <a:cubicBezTo>
                  <a:pt x="1471594" y="-15095"/>
                  <a:pt x="1664289" y="-33477"/>
                  <a:pt x="1942989" y="0"/>
                </a:cubicBezTo>
                <a:cubicBezTo>
                  <a:pt x="2221689" y="33477"/>
                  <a:pt x="2409728" y="20085"/>
                  <a:pt x="2531582" y="0"/>
                </a:cubicBezTo>
                <a:cubicBezTo>
                  <a:pt x="2653436" y="-20085"/>
                  <a:pt x="3072884" y="21225"/>
                  <a:pt x="3253083" y="0"/>
                </a:cubicBezTo>
                <a:cubicBezTo>
                  <a:pt x="3433282" y="-21225"/>
                  <a:pt x="3569002" y="10540"/>
                  <a:pt x="3797373" y="0"/>
                </a:cubicBezTo>
                <a:cubicBezTo>
                  <a:pt x="4025744" y="-10540"/>
                  <a:pt x="4295304" y="-218"/>
                  <a:pt x="4430268" y="0"/>
                </a:cubicBezTo>
                <a:cubicBezTo>
                  <a:pt x="4430728" y="8529"/>
                  <a:pt x="4431251" y="15514"/>
                  <a:pt x="4430268" y="26823"/>
                </a:cubicBezTo>
                <a:cubicBezTo>
                  <a:pt x="4233295" y="9483"/>
                  <a:pt x="3982631" y="39643"/>
                  <a:pt x="3797373" y="26823"/>
                </a:cubicBezTo>
                <a:cubicBezTo>
                  <a:pt x="3612116" y="14003"/>
                  <a:pt x="3394120" y="4882"/>
                  <a:pt x="3164477" y="26823"/>
                </a:cubicBezTo>
                <a:cubicBezTo>
                  <a:pt x="2934834" y="48764"/>
                  <a:pt x="2833112" y="15749"/>
                  <a:pt x="2575884" y="26823"/>
                </a:cubicBezTo>
                <a:cubicBezTo>
                  <a:pt x="2318656" y="37897"/>
                  <a:pt x="2254930" y="3472"/>
                  <a:pt x="2075897" y="26823"/>
                </a:cubicBezTo>
                <a:cubicBezTo>
                  <a:pt x="1896864" y="50174"/>
                  <a:pt x="1648214" y="18143"/>
                  <a:pt x="1531607" y="26823"/>
                </a:cubicBezTo>
                <a:cubicBezTo>
                  <a:pt x="1415000" y="35504"/>
                  <a:pt x="1184240" y="38024"/>
                  <a:pt x="898712" y="26823"/>
                </a:cubicBezTo>
                <a:cubicBezTo>
                  <a:pt x="613185" y="15622"/>
                  <a:pt x="338094" y="60228"/>
                  <a:pt x="0" y="26823"/>
                </a:cubicBezTo>
                <a:cubicBezTo>
                  <a:pt x="-873" y="21335"/>
                  <a:pt x="865" y="8751"/>
                  <a:pt x="0" y="0"/>
                </a:cubicBezTo>
                <a:close/>
              </a:path>
              <a:path w="4430268" h="26823" stroke="0" extrusionOk="0">
                <a:moveTo>
                  <a:pt x="0" y="0"/>
                </a:moveTo>
                <a:cubicBezTo>
                  <a:pt x="261816" y="13742"/>
                  <a:pt x="350438" y="19853"/>
                  <a:pt x="544290" y="0"/>
                </a:cubicBezTo>
                <a:cubicBezTo>
                  <a:pt x="738142" y="-19853"/>
                  <a:pt x="1035820" y="-460"/>
                  <a:pt x="1265791" y="0"/>
                </a:cubicBezTo>
                <a:cubicBezTo>
                  <a:pt x="1495762" y="460"/>
                  <a:pt x="1654808" y="-16693"/>
                  <a:pt x="1765778" y="0"/>
                </a:cubicBezTo>
                <a:cubicBezTo>
                  <a:pt x="1876748" y="16693"/>
                  <a:pt x="2083015" y="9223"/>
                  <a:pt x="2265766" y="0"/>
                </a:cubicBezTo>
                <a:cubicBezTo>
                  <a:pt x="2448517" y="-9223"/>
                  <a:pt x="2640617" y="-7371"/>
                  <a:pt x="2898661" y="0"/>
                </a:cubicBezTo>
                <a:cubicBezTo>
                  <a:pt x="3156706" y="7371"/>
                  <a:pt x="3211748" y="-16651"/>
                  <a:pt x="3487254" y="0"/>
                </a:cubicBezTo>
                <a:cubicBezTo>
                  <a:pt x="3762760" y="16651"/>
                  <a:pt x="4205992" y="14352"/>
                  <a:pt x="4430268" y="0"/>
                </a:cubicBezTo>
                <a:cubicBezTo>
                  <a:pt x="4430233" y="13142"/>
                  <a:pt x="4430043" y="19360"/>
                  <a:pt x="4430268" y="26823"/>
                </a:cubicBezTo>
                <a:cubicBezTo>
                  <a:pt x="4223090" y="54240"/>
                  <a:pt x="3891652" y="37335"/>
                  <a:pt x="3708767" y="26823"/>
                </a:cubicBezTo>
                <a:cubicBezTo>
                  <a:pt x="3525882" y="16311"/>
                  <a:pt x="3176759" y="43578"/>
                  <a:pt x="2987266" y="26823"/>
                </a:cubicBezTo>
                <a:cubicBezTo>
                  <a:pt x="2797773" y="10068"/>
                  <a:pt x="2603401" y="47241"/>
                  <a:pt x="2398674" y="26823"/>
                </a:cubicBezTo>
                <a:cubicBezTo>
                  <a:pt x="2193947" y="6405"/>
                  <a:pt x="2078368" y="50477"/>
                  <a:pt x="1810081" y="26823"/>
                </a:cubicBezTo>
                <a:cubicBezTo>
                  <a:pt x="1541794" y="3169"/>
                  <a:pt x="1432717" y="14681"/>
                  <a:pt x="1265791" y="26823"/>
                </a:cubicBezTo>
                <a:cubicBezTo>
                  <a:pt x="1098865" y="38966"/>
                  <a:pt x="906965" y="12184"/>
                  <a:pt x="677198" y="26823"/>
                </a:cubicBezTo>
                <a:cubicBezTo>
                  <a:pt x="447431" y="41462"/>
                  <a:pt x="303257" y="-3397"/>
                  <a:pt x="0" y="26823"/>
                </a:cubicBezTo>
                <a:cubicBezTo>
                  <a:pt x="-273" y="20084"/>
                  <a:pt x="423" y="78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33182-4DE4-4BC9-B958-95441D3664F0}"/>
              </a:ext>
            </a:extLst>
          </p:cNvPr>
          <p:cNvSpPr txBox="1"/>
          <p:nvPr/>
        </p:nvSpPr>
        <p:spPr>
          <a:xfrm>
            <a:off x="816102" y="4213585"/>
            <a:ext cx="5410575" cy="4870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22860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7225 N. Greenview Community Meeting</a:t>
            </a:r>
            <a:endParaRPr lang="en-US" sz="3000" dirty="0">
              <a:effectLst/>
            </a:endParaRPr>
          </a:p>
        </p:txBody>
      </p:sp>
      <p:pic>
        <p:nvPicPr>
          <p:cNvPr id="6" name="Content Placeholder 5" descr="A picture containing building, outdoor, window, sky&#10;&#10;Description automatically generated">
            <a:extLst>
              <a:ext uri="{FF2B5EF4-FFF2-40B4-BE49-F238E27FC236}">
                <a16:creationId xmlns:a16="http://schemas.microsoft.com/office/drawing/2014/main" id="{1919461A-FFB6-6AFB-30BA-39883D919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2420" y="10"/>
            <a:ext cx="8770438" cy="100583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310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4AC7E1-4067-42E1-9936-F1035F391991}"/>
              </a:ext>
            </a:extLst>
          </p:cNvPr>
          <p:cNvSpPr txBox="1"/>
          <p:nvPr/>
        </p:nvSpPr>
        <p:spPr>
          <a:xfrm>
            <a:off x="380330" y="351134"/>
            <a:ext cx="499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Project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EEC61-975B-B014-7497-89882A99C9E5}"/>
              </a:ext>
            </a:extLst>
          </p:cNvPr>
          <p:cNvSpPr txBox="1"/>
          <p:nvPr/>
        </p:nvSpPr>
        <p:spPr>
          <a:xfrm>
            <a:off x="380329" y="812799"/>
            <a:ext cx="15164471" cy="1139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Project Team</a:t>
            </a:r>
            <a:endParaRPr lang="en-US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Owner: Kristen Huffman-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Gottschling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PhD, LCSW, P.A.C.T.T. Learning Center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Attorney: Andrew Scott, Dykema Gossett PPLC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Architect: George Beach AIA, B3 Architecture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Contractor: Michael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Damato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Bulley &amp; Andrews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Zoning Information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 building has been used as a convent and</a:t>
            </a:r>
            <a:r>
              <a:rPr lang="en-US" sz="2000" dirty="0">
                <a:solidFill>
                  <a:srgbClr val="221E20"/>
                </a:solidFill>
                <a:effectLst/>
                <a:ea typeface="Times New Roman" panose="02020603050405020304" pitchFamily="18" charset="0"/>
              </a:rPr>
              <a:t> monastery, categorized in the Chicago Zoning Code as Residential, B. Group Living 2. Convents and Monasteries.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Building proposed zoning use group K. School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We are asking for a Zoning change from RT4 to RM4.5.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Lot Area 8,250 SF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Existing Building Footprint 3,367 SF/ Prosed Elevator &amp; Accessible Lobby 161 SF (Existing FAR 1.04/ Proposed FAR 1.06)  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Parking determination requirements: 10 off-street parking, 8 on-site bicycle spaces, and 2 loading/ drop-off spaces on Chase Ave. 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We are providing a 5-stop elevator &amp; accessible entry lobby at grade. (The new elevator conflicts with building setbacks.)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45% of the building will be renovated into new learning environments (including accessible toilet rooms) . The Existing building is 11,854 SF, and the Renovation is 5,385 SF.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3 Existing Noncompliant Parking Spaces/ Provide 1 Accessible Parking Space Provided on Site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Zoning Relief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Parking Spaces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Side &amp; Rear Setbacks to accommodate ADA Entrance and Elevator.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Drop-off/ Loading Spaces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Chase Ave.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074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4AC7E1-4067-42E1-9936-F1035F391991}"/>
              </a:ext>
            </a:extLst>
          </p:cNvPr>
          <p:cNvSpPr txBox="1"/>
          <p:nvPr/>
        </p:nvSpPr>
        <p:spPr>
          <a:xfrm>
            <a:off x="380331" y="351134"/>
            <a:ext cx="38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Existing Building</a:t>
            </a:r>
          </a:p>
        </p:txBody>
      </p:sp>
      <p:pic>
        <p:nvPicPr>
          <p:cNvPr id="7" name="Picture 6" descr="A brick building with a parking lot and a car parked in front&#10;&#10;Description automatically generated">
            <a:extLst>
              <a:ext uri="{FF2B5EF4-FFF2-40B4-BE49-F238E27FC236}">
                <a16:creationId xmlns:a16="http://schemas.microsoft.com/office/drawing/2014/main" id="{832559CC-6CBD-A673-AE1C-19BE96A06B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5200"/>
            <a:ext cx="10093234" cy="7569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432D5A-B777-6C4E-8B5D-67062229A6EB}"/>
              </a:ext>
            </a:extLst>
          </p:cNvPr>
          <p:cNvSpPr txBox="1"/>
          <p:nvPr/>
        </p:nvSpPr>
        <p:spPr>
          <a:xfrm>
            <a:off x="10421477" y="1295878"/>
            <a:ext cx="4183045" cy="958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Existing Site Conditions</a:t>
            </a:r>
            <a:endParaRPr lang="en-US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Building constructed 1964-65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Masonry and Steel Structure.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Existing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Entran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ce off Greenview Ave.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Lim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ited Space at the south end of the site.  (3 Existing Parking Spaces)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Minimum Property Fencing.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Parking is open to the sidewalk.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Bulk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of Construction is Interior Renovation.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Most of the exterior work will be done at the south end of the site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ne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w exterior materials are planned to match the existing building.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7655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4AC7E1-4067-42E1-9936-F1035F391991}"/>
              </a:ext>
            </a:extLst>
          </p:cNvPr>
          <p:cNvSpPr txBox="1"/>
          <p:nvPr/>
        </p:nvSpPr>
        <p:spPr>
          <a:xfrm>
            <a:off x="380331" y="351134"/>
            <a:ext cx="38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Proposed Site Plan</a:t>
            </a:r>
          </a:p>
        </p:txBody>
      </p:sp>
      <p:pic>
        <p:nvPicPr>
          <p:cNvPr id="3" name="Picture 2" descr="A blueprint of a house&#10;&#10;Description automatically generated">
            <a:extLst>
              <a:ext uri="{FF2B5EF4-FFF2-40B4-BE49-F238E27FC236}">
                <a16:creationId xmlns:a16="http://schemas.microsoft.com/office/drawing/2014/main" id="{C2B7CB6F-B575-26F3-DAB6-42C758337E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1628"/>
            <a:ext cx="15544800" cy="858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4AC7E1-4067-42E1-9936-F1035F391991}"/>
              </a:ext>
            </a:extLst>
          </p:cNvPr>
          <p:cNvSpPr txBox="1"/>
          <p:nvPr/>
        </p:nvSpPr>
        <p:spPr>
          <a:xfrm>
            <a:off x="380331" y="351134"/>
            <a:ext cx="38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Proposed Floor Plans</a:t>
            </a:r>
          </a:p>
        </p:txBody>
      </p:sp>
      <p:pic>
        <p:nvPicPr>
          <p:cNvPr id="5" name="Picture 4" descr="A different types of floor plans&#10;&#10;Description automatically generated">
            <a:extLst>
              <a:ext uri="{FF2B5EF4-FFF2-40B4-BE49-F238E27FC236}">
                <a16:creationId xmlns:a16="http://schemas.microsoft.com/office/drawing/2014/main" id="{F3F85D7D-EA5F-CA69-D5BA-825862196E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8" y="812799"/>
            <a:ext cx="14831066" cy="924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3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fence and trees&#10;&#10;Description automatically generated">
            <a:extLst>
              <a:ext uri="{FF2B5EF4-FFF2-40B4-BE49-F238E27FC236}">
                <a16:creationId xmlns:a16="http://schemas.microsoft.com/office/drawing/2014/main" id="{E4D66BD8-F80B-B23B-87AD-54B187A486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5200"/>
            <a:ext cx="15544800" cy="7834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4AC7E1-4067-42E1-9936-F1035F391991}"/>
              </a:ext>
            </a:extLst>
          </p:cNvPr>
          <p:cNvSpPr txBox="1"/>
          <p:nvPr/>
        </p:nvSpPr>
        <p:spPr>
          <a:xfrm>
            <a:off x="380331" y="351134"/>
            <a:ext cx="38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Proposed Renovation</a:t>
            </a:r>
          </a:p>
        </p:txBody>
      </p:sp>
    </p:spTree>
    <p:extLst>
      <p:ext uri="{BB962C8B-B14F-4D97-AF65-F5344CB8AC3E}">
        <p14:creationId xmlns:p14="http://schemas.microsoft.com/office/powerpoint/2010/main" val="3853047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4680</TotalTime>
  <Words>340</Words>
  <Application>Microsoft Office PowerPoint</Application>
  <PresentationFormat>Custom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Beach</dc:creator>
  <cp:lastModifiedBy>George Beach</cp:lastModifiedBy>
  <cp:revision>158</cp:revision>
  <cp:lastPrinted>2023-04-24T17:17:21Z</cp:lastPrinted>
  <dcterms:created xsi:type="dcterms:W3CDTF">2014-11-06T16:39:29Z</dcterms:created>
  <dcterms:modified xsi:type="dcterms:W3CDTF">2024-11-19T15:24:06Z</dcterms:modified>
</cp:coreProperties>
</file>